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1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64" r:id="rId3"/>
    <p:sldId id="276" r:id="rId4"/>
    <p:sldId id="265" r:id="rId5"/>
    <p:sldId id="277" r:id="rId6"/>
    <p:sldId id="266" r:id="rId7"/>
    <p:sldId id="267" r:id="rId8"/>
    <p:sldId id="278" r:id="rId9"/>
    <p:sldId id="273" r:id="rId10"/>
    <p:sldId id="279" r:id="rId11"/>
    <p:sldId id="274" r:id="rId12"/>
    <p:sldId id="280" r:id="rId13"/>
    <p:sldId id="275" r:id="rId14"/>
    <p:sldId id="269" r:id="rId15"/>
    <p:sldId id="281" r:id="rId16"/>
    <p:sldId id="262" r:id="rId17"/>
    <p:sldId id="272" r:id="rId18"/>
    <p:sldId id="270" r:id="rId19"/>
    <p:sldId id="271" r:id="rId20"/>
    <p:sldId id="261" r:id="rId21"/>
    <p:sldId id="28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19" autoAdjust="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83897B-DB78-4226-A9BC-482FA0CE1921}"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30848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3897B-DB78-4226-A9BC-482FA0CE1921}"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146802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3897B-DB78-4226-A9BC-482FA0CE1921}"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990803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83897B-DB78-4226-A9BC-482FA0CE1921}"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46573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83897B-DB78-4226-A9BC-482FA0CE1921}" type="datetimeFigureOut">
              <a:rPr lang="en-US" smtClean="0"/>
              <a:t>5/13/2021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2352304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83897B-DB78-4226-A9BC-482FA0CE1921}"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424535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83897B-DB78-4226-A9BC-482FA0CE1921}" type="datetimeFigureOut">
              <a:rPr lang="en-US" smtClean="0"/>
              <a:t>5/13/2021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595145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83897B-DB78-4226-A9BC-482FA0CE1921}" type="datetimeFigureOut">
              <a:rPr lang="en-US" smtClean="0"/>
              <a:t>5/13/2021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56767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3897B-DB78-4226-A9BC-482FA0CE1921}" type="datetimeFigureOut">
              <a:rPr lang="en-US" smtClean="0"/>
              <a:t>5/13/2021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118664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3897B-DB78-4226-A9BC-482FA0CE1921}"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176340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83897B-DB78-4226-A9BC-482FA0CE1921}" type="datetimeFigureOut">
              <a:rPr lang="en-US" smtClean="0"/>
              <a:t>5/13/2021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EC1325-BAFE-4175-8055-D1AD967860CE}" type="slidenum">
              <a:rPr lang="en-US" smtClean="0"/>
              <a:t>‹#›</a:t>
            </a:fld>
            <a:endParaRPr lang="en-US"/>
          </a:p>
        </p:txBody>
      </p:sp>
    </p:spTree>
    <p:extLst>
      <p:ext uri="{BB962C8B-B14F-4D97-AF65-F5344CB8AC3E}">
        <p14:creationId xmlns:p14="http://schemas.microsoft.com/office/powerpoint/2010/main" val="91327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83897B-DB78-4226-A9BC-482FA0CE1921}" type="datetimeFigureOut">
              <a:rPr lang="en-US" smtClean="0"/>
              <a:t>5/13/2021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EC1325-BAFE-4175-8055-D1AD967860CE}" type="slidenum">
              <a:rPr lang="en-US" smtClean="0"/>
              <a:t>‹#›</a:t>
            </a:fld>
            <a:endParaRPr lang="en-US"/>
          </a:p>
        </p:txBody>
      </p:sp>
    </p:spTree>
    <p:extLst>
      <p:ext uri="{BB962C8B-B14F-4D97-AF65-F5344CB8AC3E}">
        <p14:creationId xmlns:p14="http://schemas.microsoft.com/office/powerpoint/2010/main" val="1148172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 name="Rectangle 6"/>
          <p:cNvSpPr/>
          <p:nvPr/>
        </p:nvSpPr>
        <p:spPr>
          <a:xfrm>
            <a:off x="1715857" y="381000"/>
            <a:ext cx="5525872"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 HÌNH THỨC </a:t>
            </a:r>
          </a:p>
          <a:p>
            <a:pPr algn="ctr"/>
            <a:r>
              <a:rPr lang="vi-VN" sz="5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TRUYỀN NHIỆT</a:t>
            </a:r>
            <a:endParaRPr lang="en-US" sz="5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6791" y="2971800"/>
            <a:ext cx="5715000" cy="3810000"/>
          </a:xfrm>
          <a:prstGeom prst="rect">
            <a:avLst/>
          </a:prstGeom>
        </p:spPr>
      </p:pic>
    </p:spTree>
    <p:extLst>
      <p:ext uri="{BB962C8B-B14F-4D97-AF65-F5344CB8AC3E}">
        <p14:creationId xmlns:p14="http://schemas.microsoft.com/office/powerpoint/2010/main" val="6692222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33400"/>
            <a:ext cx="8839200" cy="28956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pPr algn="just"/>
            <a:r>
              <a:rPr lang="en-US" sz="2400" dirty="0" smtClean="0">
                <a:solidFill>
                  <a:schemeClr val="accent6">
                    <a:lumMod val="75000"/>
                  </a:schemeClr>
                </a:solidFill>
                <a:latin typeface="Arial" pitchFamily="34" charset="0"/>
                <a:cs typeface="Arial" pitchFamily="34" charset="0"/>
              </a:rPr>
              <a:t>(</a:t>
            </a:r>
            <a:r>
              <a:rPr lang="vi-VN" sz="2400" dirty="0" smtClean="0">
                <a:solidFill>
                  <a:schemeClr val="accent6">
                    <a:lumMod val="75000"/>
                  </a:schemeClr>
                </a:solidFill>
                <a:latin typeface="Arial" pitchFamily="34" charset="0"/>
                <a:cs typeface="Arial" pitchFamily="34" charset="0"/>
              </a:rPr>
              <a:t>Thứ tự rơi xuống của các đinh ghim khác nhau chứng tỏ khả năng dẫn nhiệt của ba chất khác nhau, từ kết quả có thể thấy đồng dẫn nhiệt tốt nhất, rồi tới thép và sau cùng là thủy tinh</a:t>
            </a:r>
            <a:r>
              <a:rPr lang="en-US" sz="2400" dirty="0" smtClean="0">
                <a:solidFill>
                  <a:schemeClr val="accent6">
                    <a:lumMod val="75000"/>
                  </a:schemeClr>
                </a:solidFill>
                <a:latin typeface="Arial" pitchFamily="34" charset="0"/>
                <a:cs typeface="Arial" pitchFamily="34" charset="0"/>
              </a:rPr>
              <a:t>)</a:t>
            </a:r>
            <a:endParaRPr lang="en-US" sz="2400" dirty="0" smtClean="0">
              <a:solidFill>
                <a:schemeClr val="accent6">
                  <a:lumMod val="75000"/>
                </a:schemeClr>
              </a:solidFill>
              <a:latin typeface="Arial" pitchFamily="34" charset="0"/>
              <a:cs typeface="Arial" pitchFamily="34" charset="0"/>
            </a:endParaRPr>
          </a:p>
          <a:p>
            <a:pPr algn="just"/>
            <a:endParaRPr lang="en-US" sz="24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17300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an nhiet chat long.AV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flipH="1">
            <a:off x="1257294" y="1266829"/>
            <a:ext cx="6438905" cy="4829171"/>
          </a:xfrm>
          <a:prstGeom prst="rect">
            <a:avLst/>
          </a:prstGeom>
        </p:spPr>
      </p:pic>
      <p:sp>
        <p:nvSpPr>
          <p:cNvPr id="3" name="Rectangle 2"/>
          <p:cNvSpPr/>
          <p:nvPr/>
        </p:nvSpPr>
        <p:spPr>
          <a:xfrm>
            <a:off x="266700" y="228600"/>
            <a:ext cx="8610600"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Nhận</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xét</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về</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tính</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dẫn</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nhiệt</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của</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chất</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lỏng</a:t>
            </a:r>
            <a:r>
              <a:rPr lang="en-US" sz="3600" b="1" dirty="0" smtClean="0">
                <a:solidFill>
                  <a:schemeClr val="accent6">
                    <a:lumMod val="75000"/>
                  </a:schemeClr>
                </a:solidFill>
                <a:latin typeface="Arial" pitchFamily="34" charset="0"/>
                <a:cs typeface="Arial" pitchFamily="34" charset="0"/>
              </a:rPr>
              <a:t>?</a:t>
            </a:r>
            <a:endParaRPr lang="en-US" sz="3600" b="1" dirty="0">
              <a:solidFill>
                <a:schemeClr val="accent6">
                  <a:lumMod val="75000"/>
                </a:schemeClr>
              </a:solidFill>
              <a:latin typeface="Arial" pitchFamily="34" charset="0"/>
              <a:cs typeface="Arial" pitchFamily="34" charset="0"/>
            </a:endParaRPr>
          </a:p>
        </p:txBody>
      </p:sp>
      <p:sp>
        <p:nvSpPr>
          <p:cNvPr id="4" name="Rectangle 3"/>
          <p:cNvSpPr/>
          <p:nvPr/>
        </p:nvSpPr>
        <p:spPr>
          <a:xfrm>
            <a:off x="266700" y="6096000"/>
            <a:ext cx="8610600" cy="76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chemeClr val="accent5">
                    <a:lumMod val="50000"/>
                  </a:schemeClr>
                </a:solidFill>
                <a:latin typeface="Arial" pitchFamily="34" charset="0"/>
                <a:cs typeface="Arial" pitchFamily="34" charset="0"/>
              </a:rPr>
              <a:t>Chất</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lỏng</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dẫn</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nhiệt</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kém</a:t>
            </a:r>
            <a:endParaRPr lang="en-US" sz="36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2852188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33400"/>
            <a:ext cx="8839200" cy="28956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pPr algn="just"/>
            <a:r>
              <a:rPr lang="en-US" sz="2400" dirty="0" smtClean="0">
                <a:solidFill>
                  <a:schemeClr val="accent6">
                    <a:lumMod val="75000"/>
                  </a:schemeClr>
                </a:solidFill>
                <a:latin typeface="Arial" pitchFamily="34" charset="0"/>
                <a:cs typeface="Arial" pitchFamily="34" charset="0"/>
              </a:rPr>
              <a:t>(</a:t>
            </a:r>
            <a:r>
              <a:rPr lang="vi-VN" sz="2400" dirty="0" smtClean="0">
                <a:solidFill>
                  <a:schemeClr val="accent6">
                    <a:lumMod val="75000"/>
                  </a:schemeClr>
                </a:solidFill>
                <a:latin typeface="Arial" pitchFamily="34" charset="0"/>
                <a:cs typeface="Arial" pitchFamily="34" charset="0"/>
              </a:rPr>
              <a:t>nước ở miệng ống nghiệm đã sôi, tức là đạt nhiệt độ 100</a:t>
            </a:r>
            <a:r>
              <a:rPr lang="vi-VN" sz="2400" dirty="0" smtClean="0">
                <a:solidFill>
                  <a:schemeClr val="accent6">
                    <a:lumMod val="75000"/>
                  </a:schemeClr>
                </a:solidFill>
                <a:latin typeface="Arial" pitchFamily="34" charset="0"/>
                <a:cs typeface="Arial" pitchFamily="34" charset="0"/>
                <a:sym typeface="Symbol" panose="05050102010706020507" pitchFamily="18" charset="2"/>
              </a:rPr>
              <a:t>C, mà cục sáp ở đáy ống vẫn không bị nóng chảy, trong khi nhiệt độ nóng chảy của sáp chỉ khoảng từ 47C - 65C, tức là nhiệt độ của nước ở đáy ống chưa đạt tới nhiệt độ này, trong khi nhiệt độ của nước ở miệng ống đã là 100C, điều này chứng tỏ nước dẫn nhiệt kém</a:t>
            </a:r>
            <a:r>
              <a:rPr lang="en-US" sz="2400" dirty="0" smtClean="0">
                <a:solidFill>
                  <a:schemeClr val="accent6">
                    <a:lumMod val="75000"/>
                  </a:schemeClr>
                </a:solidFill>
                <a:latin typeface="Arial" pitchFamily="34" charset="0"/>
                <a:cs typeface="Arial" pitchFamily="34" charset="0"/>
              </a:rPr>
              <a:t>)</a:t>
            </a:r>
            <a:endParaRPr lang="en-US" sz="2400" dirty="0" smtClean="0">
              <a:solidFill>
                <a:schemeClr val="accent6">
                  <a:lumMod val="75000"/>
                </a:schemeClr>
              </a:solidFill>
              <a:latin typeface="Arial" pitchFamily="34" charset="0"/>
              <a:cs typeface="Arial" pitchFamily="34" charset="0"/>
            </a:endParaRPr>
          </a:p>
          <a:p>
            <a:pPr algn="just"/>
            <a:endParaRPr lang="en-US" sz="24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317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ẫn nhiệt của chất khí.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2657696" y="-76422"/>
            <a:ext cx="3894932" cy="6924324"/>
          </a:xfrm>
          <a:prstGeom prst="rect">
            <a:avLst/>
          </a:prstGeom>
        </p:spPr>
      </p:pic>
      <p:sp>
        <p:nvSpPr>
          <p:cNvPr id="3" name="Rectangle 2"/>
          <p:cNvSpPr/>
          <p:nvPr/>
        </p:nvSpPr>
        <p:spPr>
          <a:xfrm>
            <a:off x="266700" y="228600"/>
            <a:ext cx="8610600" cy="838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Nhận</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xét</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về</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tính</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dẫn</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nhiệt</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của</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chất</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khí</a:t>
            </a:r>
            <a:r>
              <a:rPr lang="en-US" sz="3200" b="1" dirty="0" smtClean="0">
                <a:solidFill>
                  <a:schemeClr val="accent6">
                    <a:lumMod val="75000"/>
                  </a:schemeClr>
                </a:solidFill>
                <a:latin typeface="Arial" pitchFamily="34" charset="0"/>
                <a:cs typeface="Arial" pitchFamily="34" charset="0"/>
              </a:rPr>
              <a:t>?</a:t>
            </a:r>
            <a:endParaRPr lang="en-US" sz="3200" b="1" dirty="0">
              <a:solidFill>
                <a:schemeClr val="accent6">
                  <a:lumMod val="75000"/>
                </a:schemeClr>
              </a:solidFill>
              <a:latin typeface="Arial" pitchFamily="34" charset="0"/>
              <a:cs typeface="Arial" pitchFamily="34" charset="0"/>
            </a:endParaRPr>
          </a:p>
        </p:txBody>
      </p:sp>
      <p:sp>
        <p:nvSpPr>
          <p:cNvPr id="4" name="Rectangle 3"/>
          <p:cNvSpPr/>
          <p:nvPr/>
        </p:nvSpPr>
        <p:spPr>
          <a:xfrm>
            <a:off x="266700" y="5943600"/>
            <a:ext cx="8610600" cy="76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chemeClr val="accent5">
                    <a:lumMod val="50000"/>
                  </a:schemeClr>
                </a:solidFill>
                <a:latin typeface="Arial" pitchFamily="34" charset="0"/>
                <a:cs typeface="Arial" pitchFamily="34" charset="0"/>
              </a:rPr>
              <a:t>Chất</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khí</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dẫn</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nhiệt</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kém</a:t>
            </a:r>
            <a:endParaRPr lang="en-US" sz="3600" b="1" dirty="0">
              <a:solidFill>
                <a:schemeClr val="accent5">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4376642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vol="80000">
                <p:cTn id="15" fill="hold" display="0">
                  <p:stCondLst>
                    <p:cond delay="indefinite"/>
                  </p:stCondLst>
                </p:cTn>
                <p:tgtEl>
                  <p:spTgt spid="2"/>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458200"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u="sng" dirty="0" smtClean="0">
                <a:solidFill>
                  <a:srgbClr val="FF0000"/>
                </a:solidFill>
                <a:latin typeface="Arial" pitchFamily="34" charset="0"/>
                <a:cs typeface="Arial" pitchFamily="34" charset="0"/>
              </a:rPr>
              <a:t>II. TÍNH DẪN NHIỆT CỦA CÁC CHẤT</a:t>
            </a:r>
            <a:r>
              <a:rPr lang="en-US" sz="3200" b="1" dirty="0" smtClean="0">
                <a:solidFill>
                  <a:srgbClr val="FF0000"/>
                </a:solidFill>
                <a:latin typeface="Arial" pitchFamily="34" charset="0"/>
                <a:cs typeface="Arial" pitchFamily="34" charset="0"/>
              </a:rPr>
              <a:t>:</a:t>
            </a:r>
            <a:endParaRPr lang="en-US" sz="3200" b="1" u="sng" dirty="0">
              <a:solidFill>
                <a:srgbClr val="FF0000"/>
              </a:solidFill>
              <a:latin typeface="Arial" pitchFamily="34" charset="0"/>
              <a:cs typeface="Arial" pitchFamily="34" charset="0"/>
            </a:endParaRPr>
          </a:p>
        </p:txBody>
      </p:sp>
      <p:sp>
        <p:nvSpPr>
          <p:cNvPr id="3" name="Rectangle 2"/>
          <p:cNvSpPr/>
          <p:nvPr/>
        </p:nvSpPr>
        <p:spPr>
          <a:xfrm>
            <a:off x="304800" y="1143000"/>
            <a:ext cx="8458200" cy="1371600"/>
          </a:xfrm>
          <a:prstGeom prst="rect">
            <a:avLst/>
          </a:prstGeom>
          <a:solidFill>
            <a:schemeClr val="accent3">
              <a:lumMod val="40000"/>
              <a:lumOff val="60000"/>
            </a:schemeClr>
          </a:solidFill>
          <a:ln>
            <a:solidFill>
              <a:schemeClr val="accent3">
                <a:lumMod val="60000"/>
                <a:lumOff val="40000"/>
              </a:schemeClr>
            </a:solidFill>
          </a:ln>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err="1" smtClean="0">
                <a:solidFill>
                  <a:schemeClr val="tx1"/>
                </a:solidFill>
                <a:latin typeface="Arial" pitchFamily="34" charset="0"/>
                <a:cs typeface="Arial" pitchFamily="34" charset="0"/>
              </a:rPr>
              <a:t>Các</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chất</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khác</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nhau</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có</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khả</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năng</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dẫn</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nhiệt</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khác</a:t>
            </a:r>
            <a:r>
              <a:rPr lang="en-US" sz="3200" b="1" dirty="0" smtClean="0">
                <a:solidFill>
                  <a:schemeClr val="tx1"/>
                </a:solidFill>
                <a:latin typeface="Arial" pitchFamily="34" charset="0"/>
                <a:cs typeface="Arial" pitchFamily="34" charset="0"/>
              </a:rPr>
              <a:t> </a:t>
            </a:r>
            <a:r>
              <a:rPr lang="en-US" sz="3200" b="1" dirty="0" err="1" smtClean="0">
                <a:solidFill>
                  <a:schemeClr val="tx1"/>
                </a:solidFill>
                <a:latin typeface="Arial" pitchFamily="34" charset="0"/>
                <a:cs typeface="Arial" pitchFamily="34" charset="0"/>
              </a:rPr>
              <a:t>nhau</a:t>
            </a:r>
            <a:endParaRPr lang="en-US" sz="3200" b="1" dirty="0">
              <a:solidFill>
                <a:schemeClr val="tx1"/>
              </a:solidFill>
              <a:latin typeface="Arial" pitchFamily="34" charset="0"/>
              <a:cs typeface="Arial" pitchFamily="34" charset="0"/>
            </a:endParaRPr>
          </a:p>
        </p:txBody>
      </p:sp>
      <p:sp>
        <p:nvSpPr>
          <p:cNvPr id="4" name="Rectangle 3"/>
          <p:cNvSpPr/>
          <p:nvPr/>
        </p:nvSpPr>
        <p:spPr>
          <a:xfrm>
            <a:off x="304800" y="3048000"/>
            <a:ext cx="8458200" cy="1828800"/>
          </a:xfrm>
          <a:prstGeom prst="rect">
            <a:avLst/>
          </a:prstGeom>
          <a:solidFill>
            <a:schemeClr val="accent6">
              <a:lumMod val="20000"/>
              <a:lumOff val="80000"/>
            </a:schemeClr>
          </a:solidFill>
          <a:ln>
            <a:solidFill>
              <a:schemeClr val="accent6">
                <a:lumMod val="40000"/>
                <a:lumOff val="60000"/>
              </a:schemeClr>
            </a:solidFill>
          </a:ln>
          <a:scene3d>
            <a:camera prst="orthographicFront"/>
            <a:lightRig rig="threePt" dir="t"/>
          </a:scene3d>
          <a:sp3d>
            <a:bevelT w="139700" h="139700" prst="divot"/>
          </a:sp3d>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err="1" smtClean="0">
                <a:solidFill>
                  <a:schemeClr val="tx1"/>
                </a:solidFill>
                <a:latin typeface="Arial" pitchFamily="34" charset="0"/>
                <a:cs typeface="Arial" pitchFamily="34" charset="0"/>
              </a:rPr>
              <a:t>Chất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rắn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tốt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kim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loại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tốt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lỏng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và</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khí</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kém</a:t>
            </a:r>
            <a:r>
              <a:rPr lang="en-US" sz="3200" dirty="0" smtClean="0">
                <a:solidFill>
                  <a:schemeClr val="tx1"/>
                </a:solidFill>
                <a:latin typeface="Arial" pitchFamily="34" charset="0"/>
                <a:cs typeface="Arial" pitchFamily="34" charset="0"/>
              </a:rPr>
              <a:t>.</a:t>
            </a:r>
            <a:endParaRPr lang="en-US"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3409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723" y="152400"/>
            <a:ext cx="8740877" cy="7620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r>
              <a:rPr lang="en-US" sz="3200" b="1" dirty="0" smtClean="0">
                <a:solidFill>
                  <a:srgbClr val="FF0000"/>
                </a:solidFill>
                <a:latin typeface="Arial" pitchFamily="34" charset="0"/>
                <a:cs typeface="Arial" pitchFamily="34" charset="0"/>
              </a:rPr>
              <a:t>III. VẬN DỤNG</a:t>
            </a:r>
            <a:endParaRPr lang="en-US" sz="3200" b="1" dirty="0">
              <a:solidFill>
                <a:srgbClr val="FF0000"/>
              </a:solidFill>
              <a:latin typeface="Arial" pitchFamily="34" charset="0"/>
              <a:cs typeface="Arial" pitchFamily="34" charset="0"/>
            </a:endParaRPr>
          </a:p>
        </p:txBody>
      </p:sp>
      <p:sp>
        <p:nvSpPr>
          <p:cNvPr id="3" name="Rectangle 2"/>
          <p:cNvSpPr/>
          <p:nvPr/>
        </p:nvSpPr>
        <p:spPr>
          <a:xfrm>
            <a:off x="227942" y="916757"/>
            <a:ext cx="8588478" cy="1371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just"/>
            <a:r>
              <a:rPr lang="vi-VN" sz="2400" dirty="0" smtClean="0">
                <a:solidFill>
                  <a:schemeClr val="accent6">
                    <a:lumMod val="75000"/>
                  </a:schemeClr>
                </a:solidFill>
                <a:latin typeface="Arial" pitchFamily="34" charset="0"/>
                <a:cs typeface="Arial" pitchFamily="34" charset="0"/>
              </a:rPr>
              <a:t>Các bạn làm bt vận dụng HĐ3, HĐ4, HĐ5 trang </a:t>
            </a:r>
            <a:r>
              <a:rPr lang="vi-VN" sz="2400" dirty="0" smtClean="0">
                <a:solidFill>
                  <a:schemeClr val="accent6">
                    <a:lumMod val="75000"/>
                  </a:schemeClr>
                </a:solidFill>
                <a:latin typeface="Arial" pitchFamily="34" charset="0"/>
                <a:cs typeface="Arial" pitchFamily="34" charset="0"/>
              </a:rPr>
              <a:t>152 Sách </a:t>
            </a:r>
            <a:r>
              <a:rPr lang="vi-VN" sz="2400" dirty="0" smtClean="0">
                <a:solidFill>
                  <a:schemeClr val="accent6">
                    <a:lumMod val="75000"/>
                  </a:schemeClr>
                </a:solidFill>
                <a:latin typeface="Arial" pitchFamily="34" charset="0"/>
                <a:cs typeface="Arial" pitchFamily="34" charset="0"/>
              </a:rPr>
              <a:t>“Tài liệu dạy và học vật lý 8” sau đó đối chiếu với đáp án cô đưa ra. Nếu không hiểu tại sao mình làm không giống đáp án thì các bạn liên lạc với cô để cô giải thích thêm.</a:t>
            </a:r>
            <a:endParaRPr lang="en-US" sz="24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494860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7727" b="11841"/>
          <a:stretch/>
        </p:blipFill>
        <p:spPr>
          <a:xfrm>
            <a:off x="4441011" y="445604"/>
            <a:ext cx="4422955" cy="2754796"/>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144" y="658120"/>
            <a:ext cx="3882530" cy="2542280"/>
          </a:xfrm>
          <a:prstGeom prst="rect">
            <a:avLst/>
          </a:prstGeom>
        </p:spPr>
      </p:pic>
      <p:sp>
        <p:nvSpPr>
          <p:cNvPr id="4" name="Rectangle 3"/>
          <p:cNvSpPr/>
          <p:nvPr/>
        </p:nvSpPr>
        <p:spPr>
          <a:xfrm>
            <a:off x="321946" y="3505200"/>
            <a:ext cx="8542020" cy="2667000"/>
          </a:xfrm>
          <a:prstGeom prst="rect">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Arial" pitchFamily="34" charset="0"/>
                <a:cs typeface="Arial" pitchFamily="34" charset="0"/>
              </a:rPr>
              <a:t>L</a:t>
            </a:r>
            <a:r>
              <a:rPr lang="en-US" sz="3200" dirty="0" err="1" smtClean="0">
                <a:solidFill>
                  <a:schemeClr val="tx1"/>
                </a:solidFill>
                <a:latin typeface="Arial" pitchFamily="34" charset="0"/>
                <a:cs typeface="Arial" pitchFamily="34" charset="0"/>
              </a:rPr>
              <a:t>àm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nồi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chảo</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bằng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kim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loại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vì</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kim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loại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là</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tốt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giúp</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thức</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ăn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mau</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chín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Tô</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chén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làm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bằng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sành</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sứ</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vì</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sứ</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là</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chất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kém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cầm</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không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bị</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nóng</a:t>
            </a:r>
            <a:r>
              <a:rPr lang="en-US" sz="3200" dirty="0" smtClean="0">
                <a:solidFill>
                  <a:schemeClr val="tx1"/>
                </a:solidFill>
                <a:latin typeface="Arial" pitchFamily="34" charset="0"/>
                <a:cs typeface="Arial" pitchFamily="34" charset="0"/>
              </a:rPr>
              <a:t>. </a:t>
            </a:r>
            <a:endParaRPr lang="en-US" sz="3200" dirty="0">
              <a:solidFill>
                <a:schemeClr val="tx1"/>
              </a:solidFill>
              <a:latin typeface="Arial" pitchFamily="34" charset="0"/>
              <a:cs typeface="Arial" pitchFamily="34" charset="0"/>
            </a:endParaRPr>
          </a:p>
        </p:txBody>
      </p:sp>
      <p:sp>
        <p:nvSpPr>
          <p:cNvPr id="5" name="Rectangle 4"/>
          <p:cNvSpPr/>
          <p:nvPr/>
        </p:nvSpPr>
        <p:spPr>
          <a:xfrm>
            <a:off x="321946" y="152400"/>
            <a:ext cx="1506854" cy="555929"/>
          </a:xfrm>
          <a:prstGeom prst="rect">
            <a:avLst/>
          </a:prstGeom>
          <a:solidFill>
            <a:srgbClr val="00B050"/>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smtClean="0">
                <a:latin typeface="Arial" pitchFamily="34" charset="0"/>
                <a:cs typeface="Arial" pitchFamily="34" charset="0"/>
              </a:rPr>
              <a:t>HĐ3</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81112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9100" y="6049241"/>
            <a:ext cx="8305800" cy="5801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chemeClr val="accent6">
                    <a:lumMod val="75000"/>
                  </a:schemeClr>
                </a:solidFill>
                <a:latin typeface="Arial" pitchFamily="34" charset="0"/>
                <a:cs typeface="Arial" pitchFamily="34" charset="0"/>
              </a:rPr>
              <a:t>Tại</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sao</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chim</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thường</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xù</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lông</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ra</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khi</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trời</a:t>
            </a:r>
            <a:r>
              <a:rPr lang="en-US" sz="3600" b="1" dirty="0" smtClean="0">
                <a:solidFill>
                  <a:schemeClr val="accent6">
                    <a:lumMod val="75000"/>
                  </a:schemeClr>
                </a:solidFill>
                <a:latin typeface="Arial" pitchFamily="34" charset="0"/>
                <a:cs typeface="Arial" pitchFamily="34" charset="0"/>
              </a:rPr>
              <a:t> </a:t>
            </a:r>
            <a:r>
              <a:rPr lang="en-US" sz="3600" b="1" dirty="0" err="1" smtClean="0">
                <a:solidFill>
                  <a:schemeClr val="accent6">
                    <a:lumMod val="75000"/>
                  </a:schemeClr>
                </a:solidFill>
                <a:latin typeface="Arial" pitchFamily="34" charset="0"/>
                <a:cs typeface="Arial" pitchFamily="34" charset="0"/>
              </a:rPr>
              <a:t>lạnh</a:t>
            </a:r>
            <a:r>
              <a:rPr lang="en-US" sz="3600" b="1" dirty="0" smtClean="0">
                <a:solidFill>
                  <a:schemeClr val="accent6">
                    <a:lumMod val="75000"/>
                  </a:schemeClr>
                </a:solidFill>
                <a:latin typeface="Arial" pitchFamily="34" charset="0"/>
                <a:cs typeface="Arial" pitchFamily="34" charset="0"/>
              </a:rPr>
              <a:t>?</a:t>
            </a:r>
            <a:endParaRPr lang="en-US" sz="3600" b="1" dirty="0">
              <a:solidFill>
                <a:schemeClr val="accent6">
                  <a:lumMod val="75000"/>
                </a:schemeClr>
              </a:solidFill>
              <a:latin typeface="Arial" pitchFamily="34"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75" y="670638"/>
            <a:ext cx="7562850" cy="5044362"/>
          </a:xfrm>
          <a:prstGeom prst="rect">
            <a:avLst/>
          </a:prstGeom>
        </p:spPr>
      </p:pic>
      <p:sp>
        <p:nvSpPr>
          <p:cNvPr id="4" name="Rectangle 3"/>
          <p:cNvSpPr/>
          <p:nvPr/>
        </p:nvSpPr>
        <p:spPr>
          <a:xfrm>
            <a:off x="304800" y="129871"/>
            <a:ext cx="1447800" cy="555929"/>
          </a:xfrm>
          <a:prstGeom prst="rect">
            <a:avLst/>
          </a:prstGeom>
          <a:solidFill>
            <a:srgbClr val="00B050"/>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smtClean="0">
                <a:latin typeface="Arial" pitchFamily="34" charset="0"/>
                <a:cs typeface="Arial" pitchFamily="34" charset="0"/>
              </a:rPr>
              <a:t>HĐ4</a:t>
            </a:r>
            <a:endParaRPr lang="en-US" sz="3600" b="1" dirty="0">
              <a:latin typeface="Arial" pitchFamily="34" charset="0"/>
              <a:cs typeface="Arial" pitchFamily="34" charset="0"/>
            </a:endParaRPr>
          </a:p>
        </p:txBody>
      </p:sp>
    </p:spTree>
    <p:extLst>
      <p:ext uri="{BB962C8B-B14F-4D97-AF65-F5344CB8AC3E}">
        <p14:creationId xmlns:p14="http://schemas.microsoft.com/office/powerpoint/2010/main" val="372820071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46" y="152400"/>
            <a:ext cx="1354454" cy="555929"/>
          </a:xfrm>
          <a:prstGeom prst="rect">
            <a:avLst/>
          </a:prstGeom>
          <a:solidFill>
            <a:srgbClr val="00B050"/>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dirty="0" smtClean="0">
                <a:latin typeface="Arial" pitchFamily="34" charset="0"/>
                <a:cs typeface="Arial" pitchFamily="34" charset="0"/>
              </a:rPr>
              <a:t>HĐ4</a:t>
            </a:r>
            <a:endParaRPr lang="en-US" sz="3600" b="1" dirty="0">
              <a:latin typeface="Arial" pitchFamily="34" charset="0"/>
              <a:cs typeface="Arial"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01361" y="457200"/>
            <a:ext cx="4341279" cy="2895600"/>
          </a:xfrm>
          <a:prstGeom prst="rect">
            <a:avLst/>
          </a:prstGeom>
        </p:spPr>
      </p:pic>
      <p:sp>
        <p:nvSpPr>
          <p:cNvPr id="4" name="Rectangle 3"/>
          <p:cNvSpPr/>
          <p:nvPr/>
        </p:nvSpPr>
        <p:spPr>
          <a:xfrm>
            <a:off x="321946" y="3886200"/>
            <a:ext cx="8542020" cy="2209800"/>
          </a:xfrm>
          <a:prstGeom prst="rect">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err="1" smtClean="0">
                <a:solidFill>
                  <a:schemeClr val="tx1"/>
                </a:solidFill>
                <a:latin typeface="Arial" pitchFamily="34" charset="0"/>
                <a:cs typeface="Arial" pitchFamily="34" charset="0"/>
              </a:rPr>
              <a:t>Khi</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trời</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lạnh</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chim</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xù</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lông</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để</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tạo</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ra</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các</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lớp</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không</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khí</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dẫn</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nhiệt</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kém</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giữa</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các</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lớp</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lông</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ngăn</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cản</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sự</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mất</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nhiệt</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từ</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cơ</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thể</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chim</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ra</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môi</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trường</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giúp</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chim</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giữ</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ấm</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tốt</a:t>
            </a:r>
            <a:r>
              <a:rPr lang="en-US" sz="3600" dirty="0" smtClean="0">
                <a:solidFill>
                  <a:schemeClr val="tx1"/>
                </a:solidFill>
                <a:latin typeface="Arial" pitchFamily="34" charset="0"/>
                <a:cs typeface="Arial" pitchFamily="34" charset="0"/>
              </a:rPr>
              <a:t> </a:t>
            </a:r>
            <a:r>
              <a:rPr lang="en-US" sz="3600" dirty="0" err="1" smtClean="0">
                <a:solidFill>
                  <a:schemeClr val="tx1"/>
                </a:solidFill>
                <a:latin typeface="Arial" pitchFamily="34" charset="0"/>
                <a:cs typeface="Arial" pitchFamily="34" charset="0"/>
              </a:rPr>
              <a:t>hơn</a:t>
            </a:r>
            <a:r>
              <a:rPr lang="en-US" sz="3600" dirty="0" smtClean="0">
                <a:solidFill>
                  <a:schemeClr val="tx1"/>
                </a:solidFill>
                <a:latin typeface="Arial" pitchFamily="34" charset="0"/>
                <a:cs typeface="Arial" pitchFamily="34" charset="0"/>
              </a:rPr>
              <a:t>. </a:t>
            </a:r>
            <a:endParaRPr lang="en-US" sz="36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69071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46" y="152400"/>
            <a:ext cx="1506854" cy="555929"/>
          </a:xfrm>
          <a:prstGeom prst="rect">
            <a:avLst/>
          </a:prstGeom>
          <a:solidFill>
            <a:srgbClr val="00B050"/>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smtClean="0">
                <a:latin typeface="Arial" pitchFamily="34" charset="0"/>
                <a:cs typeface="Arial" pitchFamily="34" charset="0"/>
              </a:rPr>
              <a:t>HĐ5</a:t>
            </a:r>
            <a:endParaRPr lang="en-US" sz="3600" b="1">
              <a:latin typeface="Arial" pitchFamily="34" charset="0"/>
              <a:cs typeface="Arial" pitchFamily="34" charset="0"/>
            </a:endParaRP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 y="152400"/>
            <a:ext cx="3105150" cy="279082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52400"/>
            <a:ext cx="3630041" cy="2422728"/>
          </a:xfrm>
          <a:prstGeom prst="rect">
            <a:avLst/>
          </a:prstGeom>
        </p:spPr>
      </p:pic>
      <p:sp>
        <p:nvSpPr>
          <p:cNvPr id="5" name="Rectangle 4"/>
          <p:cNvSpPr/>
          <p:nvPr/>
        </p:nvSpPr>
        <p:spPr>
          <a:xfrm>
            <a:off x="321946" y="3733800"/>
            <a:ext cx="8542020" cy="2209800"/>
          </a:xfrm>
          <a:prstGeom prst="rect">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Arial" pitchFamily="34" charset="0"/>
                <a:cs typeface="Arial" pitchFamily="34" charset="0"/>
              </a:rPr>
              <a:t>Vì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thép</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dẫn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tốt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hơn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gỗ</a:t>
            </a:r>
            <a:r>
              <a:rPr lang="en-US" sz="3200" dirty="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khi</a:t>
            </a:r>
            <a:r>
              <a:rPr lang="en-US" sz="3200" dirty="0" smtClean="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chạm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vào</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miếng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thép</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truyền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từ</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cơ</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thể</a:t>
            </a:r>
            <a:r>
              <a:rPr lang="en-US" sz="3200" dirty="0">
                <a:solidFill>
                  <a:schemeClr val="tx1"/>
                </a:solidFill>
                <a:latin typeface="Arial" pitchFamily="34" charset="0"/>
                <a:cs typeface="Arial" pitchFamily="34" charset="0"/>
              </a:rPr>
              <a:t> sang </a:t>
            </a:r>
            <a:r>
              <a:rPr lang="en-US" sz="3200" dirty="0" err="1">
                <a:solidFill>
                  <a:schemeClr val="tx1"/>
                </a:solidFill>
                <a:latin typeface="Arial" pitchFamily="34" charset="0"/>
                <a:cs typeface="Arial" pitchFamily="34" charset="0"/>
              </a:rPr>
              <a:t>miếng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thép</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và</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phân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tán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nhanh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làm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cho</a:t>
            </a:r>
            <a:r>
              <a:rPr lang="en-US" sz="3200" dirty="0">
                <a:solidFill>
                  <a:schemeClr val="tx1"/>
                </a:solidFill>
                <a:latin typeface="Arial" pitchFamily="34" charset="0"/>
                <a:cs typeface="Arial" pitchFamily="34" charset="0"/>
              </a:rPr>
              <a:t> ta </a:t>
            </a:r>
            <a:r>
              <a:rPr lang="en-US" sz="3200" dirty="0" err="1">
                <a:solidFill>
                  <a:schemeClr val="tx1"/>
                </a:solidFill>
                <a:latin typeface="Arial" pitchFamily="34" charset="0"/>
                <a:cs typeface="Arial" pitchFamily="34" charset="0"/>
              </a:rPr>
              <a:t>có</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cảm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giác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lạnh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nhanh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chóng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còn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miếng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gỗ</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dẫn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kém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nên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ít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phân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tán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thế</a:t>
            </a:r>
            <a:r>
              <a:rPr lang="en-US" sz="3200" dirty="0">
                <a:solidFill>
                  <a:schemeClr val="tx1"/>
                </a:solidFill>
                <a:latin typeface="Arial" pitchFamily="34" charset="0"/>
                <a:cs typeface="Arial" pitchFamily="34" charset="0"/>
              </a:rPr>
              <a:t> ta </a:t>
            </a:r>
            <a:r>
              <a:rPr lang="en-US" sz="3200" dirty="0" err="1" smtClean="0">
                <a:solidFill>
                  <a:schemeClr val="tx1"/>
                </a:solidFill>
                <a:latin typeface="Arial" pitchFamily="34" charset="0"/>
                <a:cs typeface="Arial" pitchFamily="34" charset="0"/>
              </a:rPr>
              <a:t>thấy</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bình</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thường</a:t>
            </a:r>
            <a:r>
              <a:rPr lang="en-US" sz="3200" dirty="0" smtClean="0">
                <a:solidFill>
                  <a:schemeClr val="tx1"/>
                </a:solidFill>
                <a:latin typeface="Arial" pitchFamily="34" charset="0"/>
                <a:cs typeface="Arial" pitchFamily="34" charset="0"/>
              </a:rPr>
              <a:t>.</a:t>
            </a:r>
            <a:endParaRPr lang="en-US"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26907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304800"/>
            <a:ext cx="3771900"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u="sng" dirty="0" smtClean="0">
                <a:solidFill>
                  <a:srgbClr val="FF0000"/>
                </a:solidFill>
                <a:latin typeface="Arial" pitchFamily="34" charset="0"/>
                <a:cs typeface="Arial" pitchFamily="34" charset="0"/>
              </a:rPr>
              <a:t>I. SỰ DẪN NHIỆT</a:t>
            </a:r>
            <a:r>
              <a:rPr lang="en-US" sz="3200" b="1" dirty="0" smtClean="0">
                <a:solidFill>
                  <a:srgbClr val="FF0000"/>
                </a:solidFill>
                <a:latin typeface="Arial" pitchFamily="34" charset="0"/>
                <a:cs typeface="Arial" pitchFamily="34" charset="0"/>
              </a:rPr>
              <a:t>:</a:t>
            </a:r>
            <a:endParaRPr lang="en-US" sz="32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079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21946" y="152400"/>
            <a:ext cx="1506854" cy="555929"/>
          </a:xfrm>
          <a:prstGeom prst="rect">
            <a:avLst/>
          </a:prstGeom>
          <a:solidFill>
            <a:srgbClr val="00B050"/>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600" b="1" smtClean="0">
                <a:latin typeface="Arial" pitchFamily="34" charset="0"/>
                <a:cs typeface="Arial" pitchFamily="34" charset="0"/>
              </a:rPr>
              <a:t>HĐ5</a:t>
            </a:r>
            <a:endParaRPr lang="en-US" sz="3600" b="1">
              <a:latin typeface="Arial" pitchFamily="34" charset="0"/>
              <a:cs typeface="Arial" pitchFamily="34" charset="0"/>
            </a:endParaRPr>
          </a:p>
        </p:txBody>
      </p:sp>
      <p:sp>
        <p:nvSpPr>
          <p:cNvPr id="10" name="Rectangle 9"/>
          <p:cNvSpPr/>
          <p:nvPr/>
        </p:nvSpPr>
        <p:spPr>
          <a:xfrm>
            <a:off x="321946" y="1310640"/>
            <a:ext cx="8542020" cy="2956560"/>
          </a:xfrm>
          <a:prstGeom prst="rect">
            <a:avLst/>
          </a:prstGeom>
          <a:no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Arial" pitchFamily="34" charset="0"/>
                <a:cs typeface="Arial" pitchFamily="34" charset="0"/>
              </a:rPr>
              <a:t>Vì</a:t>
            </a:r>
            <a:r>
              <a:rPr lang="en-US" sz="3200" dirty="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nước</a:t>
            </a:r>
            <a:r>
              <a:rPr lang="en-US" sz="3200" dirty="0" smtClean="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dẫn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tốt</a:t>
            </a:r>
            <a:r>
              <a:rPr lang="en-US" sz="3200" dirty="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hơn</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không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khí</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khi</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nhúng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tay</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vào</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nước</a:t>
            </a:r>
            <a:r>
              <a:rPr lang="en-US" sz="3200" dirty="0" smtClean="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truyền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từ</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cơ</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thể</a:t>
            </a:r>
            <a:r>
              <a:rPr lang="en-US" sz="3200" dirty="0">
                <a:solidFill>
                  <a:schemeClr val="tx1"/>
                </a:solidFill>
                <a:latin typeface="Arial" pitchFamily="34" charset="0"/>
                <a:cs typeface="Arial" pitchFamily="34" charset="0"/>
              </a:rPr>
              <a:t> sang </a:t>
            </a:r>
            <a:r>
              <a:rPr lang="en-US" sz="3200" dirty="0" err="1" smtClean="0">
                <a:solidFill>
                  <a:schemeClr val="tx1"/>
                </a:solidFill>
                <a:latin typeface="Arial" pitchFamily="34" charset="0"/>
                <a:cs typeface="Arial" pitchFamily="34" charset="0"/>
              </a:rPr>
              <a:t>nước</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và</a:t>
            </a:r>
            <a:r>
              <a:rPr lang="en-US" sz="3200" dirty="0" smtClean="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phân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tán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nhanh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làm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cho</a:t>
            </a:r>
            <a:r>
              <a:rPr lang="en-US" sz="3200" dirty="0">
                <a:solidFill>
                  <a:schemeClr val="tx1"/>
                </a:solidFill>
                <a:latin typeface="Arial" pitchFamily="34" charset="0"/>
                <a:cs typeface="Arial" pitchFamily="34" charset="0"/>
              </a:rPr>
              <a:t> ta </a:t>
            </a:r>
            <a:r>
              <a:rPr lang="en-US" sz="3200" dirty="0" err="1">
                <a:solidFill>
                  <a:schemeClr val="tx1"/>
                </a:solidFill>
                <a:latin typeface="Arial" pitchFamily="34" charset="0"/>
                <a:cs typeface="Arial" pitchFamily="34" charset="0"/>
              </a:rPr>
              <a:t>có</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cảm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giác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lạnh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đi</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nhanh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chóng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còn</a:t>
            </a:r>
            <a:r>
              <a:rPr lang="en-US" sz="3200" dirty="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không</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khí</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dẫn</a:t>
            </a:r>
            <a:r>
              <a:rPr lang="en-US" sz="3200" dirty="0" smtClean="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kém</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nên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ít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bị</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phân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tán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vì</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thế</a:t>
            </a:r>
            <a:r>
              <a:rPr lang="en-US" sz="3200" dirty="0">
                <a:solidFill>
                  <a:schemeClr val="tx1"/>
                </a:solidFill>
                <a:latin typeface="Arial" pitchFamily="34" charset="0"/>
                <a:cs typeface="Arial" pitchFamily="34" charset="0"/>
              </a:rPr>
              <a:t> ta </a:t>
            </a:r>
            <a:r>
              <a:rPr lang="en-US" sz="3200" dirty="0" err="1" smtClean="0">
                <a:solidFill>
                  <a:schemeClr val="tx1"/>
                </a:solidFill>
                <a:latin typeface="Arial" pitchFamily="34" charset="0"/>
                <a:cs typeface="Arial" pitchFamily="34" charset="0"/>
              </a:rPr>
              <a:t>thấy</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bình</a:t>
            </a:r>
            <a:r>
              <a:rPr lang="en-US" sz="3200" dirty="0" smtClean="0">
                <a:solidFill>
                  <a:schemeClr val="tx1"/>
                </a:solidFill>
                <a:latin typeface="Arial" pitchFamily="34" charset="0"/>
                <a:cs typeface="Arial" pitchFamily="34" charset="0"/>
              </a:rPr>
              <a:t> </a:t>
            </a:r>
            <a:r>
              <a:rPr lang="en-US" sz="3200" dirty="0" err="1" smtClean="0">
                <a:solidFill>
                  <a:schemeClr val="tx1"/>
                </a:solidFill>
                <a:latin typeface="Arial" pitchFamily="34" charset="0"/>
                <a:cs typeface="Arial" pitchFamily="34" charset="0"/>
              </a:rPr>
              <a:t>thường</a:t>
            </a:r>
            <a:r>
              <a:rPr lang="en-US" sz="3200" dirty="0" smtClean="0">
                <a:solidFill>
                  <a:schemeClr val="tx1"/>
                </a:solidFill>
                <a:latin typeface="Arial" pitchFamily="34" charset="0"/>
                <a:cs typeface="Arial" pitchFamily="34" charset="0"/>
              </a:rPr>
              <a:t>.</a:t>
            </a:r>
            <a:endParaRPr lang="en-US" sz="32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17068405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4251" y="990600"/>
            <a:ext cx="8588478" cy="137160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just"/>
            <a:r>
              <a:rPr lang="vi-VN" sz="2400" dirty="0" smtClean="0">
                <a:solidFill>
                  <a:schemeClr val="accent6">
                    <a:lumMod val="75000"/>
                  </a:schemeClr>
                </a:solidFill>
                <a:latin typeface="Arial" pitchFamily="34" charset="0"/>
                <a:cs typeface="Arial" pitchFamily="34" charset="0"/>
              </a:rPr>
              <a:t>Bài này còn 2 hình thức truyền nhiệt là “Đối lưu” và “Bức xạ nhiệt”. </a:t>
            </a:r>
            <a:r>
              <a:rPr lang="vi-VN" sz="2400" smtClean="0">
                <a:solidFill>
                  <a:schemeClr val="accent6">
                    <a:lumMod val="75000"/>
                  </a:schemeClr>
                </a:solidFill>
                <a:latin typeface="Arial" pitchFamily="34" charset="0"/>
                <a:cs typeface="Arial" pitchFamily="34" charset="0"/>
              </a:rPr>
              <a:t>Cô sẽ đăng vào tuần sau.</a:t>
            </a:r>
            <a:endParaRPr lang="en-US" sz="2400" dirty="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914142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33400"/>
            <a:ext cx="8839200" cy="28956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pPr algn="just"/>
            <a:r>
              <a:rPr lang="en-US" sz="2400" dirty="0" smtClean="0">
                <a:solidFill>
                  <a:schemeClr val="accent6">
                    <a:lumMod val="75000"/>
                  </a:schemeClr>
                </a:solidFill>
                <a:latin typeface="Arial" pitchFamily="34" charset="0"/>
                <a:cs typeface="Arial" pitchFamily="34" charset="0"/>
              </a:rPr>
              <a:t>(</a:t>
            </a:r>
            <a:r>
              <a:rPr lang="vi-VN" sz="2400" dirty="0" smtClean="0">
                <a:solidFill>
                  <a:schemeClr val="accent6">
                    <a:lumMod val="75000"/>
                  </a:schemeClr>
                </a:solidFill>
                <a:latin typeface="Arial" pitchFamily="34" charset="0"/>
                <a:cs typeface="Arial" pitchFamily="34" charset="0"/>
              </a:rPr>
              <a:t>HS đọc mô tả thí nghiệm ở trang 150 Sách Tài liệu dạy học vật lý và xem clip thí nghiệm</a:t>
            </a:r>
            <a:r>
              <a:rPr lang="en-US" sz="2400" dirty="0" smtClean="0">
                <a:solidFill>
                  <a:schemeClr val="accent6">
                    <a:lumMod val="75000"/>
                  </a:schemeClr>
                </a:solidFill>
                <a:latin typeface="Arial" pitchFamily="34" charset="0"/>
                <a:cs typeface="Arial" pitchFamily="34" charset="0"/>
              </a:rPr>
              <a:t>)</a:t>
            </a:r>
            <a:endParaRPr lang="en-US" sz="2400" dirty="0" smtClean="0">
              <a:solidFill>
                <a:schemeClr val="accent6">
                  <a:lumMod val="75000"/>
                </a:schemeClr>
              </a:solidFill>
              <a:latin typeface="Arial" pitchFamily="34" charset="0"/>
              <a:cs typeface="Arial" pitchFamily="34" charset="0"/>
            </a:endParaRPr>
          </a:p>
          <a:p>
            <a:pPr algn="just"/>
            <a:endParaRPr lang="en-US" sz="24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56252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Thí Nghiệm Về Sự Dẫn Nhiệ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57300" y="727364"/>
            <a:ext cx="6629400" cy="5424054"/>
          </a:xfrm>
          <a:prstGeom prst="rect">
            <a:avLst/>
          </a:prstGeom>
        </p:spPr>
      </p:pic>
      <p:sp>
        <p:nvSpPr>
          <p:cNvPr id="3" name="Rectangle 2"/>
          <p:cNvSpPr/>
          <p:nvPr/>
        </p:nvSpPr>
        <p:spPr>
          <a:xfrm>
            <a:off x="3100838" y="147637"/>
            <a:ext cx="3158237" cy="461665"/>
          </a:xfrm>
          <a:prstGeom prst="rect">
            <a:avLst/>
          </a:prstGeom>
        </p:spPr>
        <p:txBody>
          <a:bodyPr wrap="none">
            <a:spAutoFit/>
          </a:bodyPr>
          <a:lstStyle/>
          <a:p>
            <a:pPr algn="ctr">
              <a:defRPr/>
            </a:pPr>
            <a:r>
              <a:rPr lang="en-US" sz="2400" b="1" dirty="0">
                <a:solidFill>
                  <a:srgbClr val="0070C0"/>
                </a:solidFill>
                <a:latin typeface="Arial" pitchFamily="34" charset="0"/>
                <a:cs typeface="Arial" pitchFamily="34" charset="0"/>
              </a:rPr>
              <a:t>(HS </a:t>
            </a:r>
            <a:r>
              <a:rPr lang="vi-VN" sz="2400" b="1" dirty="0" smtClean="0">
                <a:solidFill>
                  <a:srgbClr val="0070C0"/>
                </a:solidFill>
                <a:latin typeface="Arial" pitchFamily="34" charset="0"/>
                <a:cs typeface="Arial" pitchFamily="34" charset="0"/>
              </a:rPr>
              <a:t>xem thí nghiệm</a:t>
            </a:r>
            <a:r>
              <a:rPr lang="en-US" sz="2400" b="1" dirty="0" smtClean="0">
                <a:solidFill>
                  <a:srgbClr val="0070C0"/>
                </a:solidFill>
                <a:latin typeface="Arial" pitchFamily="34" charset="0"/>
                <a:cs typeface="Arial" pitchFamily="34" charset="0"/>
              </a:rPr>
              <a:t>)</a:t>
            </a:r>
            <a:endParaRPr lang="vi-VN" sz="2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30799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33400"/>
            <a:ext cx="8839200" cy="28956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pPr algn="just"/>
            <a:r>
              <a:rPr lang="en-US" sz="2400" dirty="0" smtClean="0">
                <a:solidFill>
                  <a:schemeClr val="accent6">
                    <a:lumMod val="75000"/>
                  </a:schemeClr>
                </a:solidFill>
                <a:latin typeface="Arial" pitchFamily="34" charset="0"/>
                <a:cs typeface="Arial" pitchFamily="34" charset="0"/>
              </a:rPr>
              <a:t>(</a:t>
            </a:r>
            <a:r>
              <a:rPr lang="vi-VN" sz="2400" dirty="0" smtClean="0">
                <a:solidFill>
                  <a:schemeClr val="accent6">
                    <a:lumMod val="75000"/>
                  </a:schemeClr>
                </a:solidFill>
                <a:latin typeface="Arial" pitchFamily="34" charset="0"/>
                <a:cs typeface="Arial" pitchFamily="34" charset="0"/>
              </a:rPr>
              <a:t>- Gọi vị trí đầu thanh kim loại gần ngọn lửa là A, đầu thanh kim loại xa ngọn lửa là B</a:t>
            </a:r>
          </a:p>
          <a:p>
            <a:pPr algn="just"/>
            <a:r>
              <a:rPr lang="vi-VN" sz="2400" dirty="0" smtClean="0">
                <a:solidFill>
                  <a:schemeClr val="accent6">
                    <a:lumMod val="75000"/>
                  </a:schemeClr>
                </a:solidFill>
                <a:latin typeface="Arial" pitchFamily="34" charset="0"/>
                <a:cs typeface="Arial" pitchFamily="34" charset="0"/>
              </a:rPr>
              <a:t>Kết quả thí nghiệm cho thấy đinh ghim rơi xuống theo thứ tự từ A đến B, điều này chứng tỏ thanh kim loại đã nóng lên, nhiệt năng từ ngọn lửa đã truyền trong thanh từ A đến B, sự truyền nhiệt năng từ ngọn lửa qua thanh kim loại rồi dẫn đi khắp thanh kim loại như thí nghiệm trên được gọi là sự dẫn nhiệt</a:t>
            </a:r>
            <a:r>
              <a:rPr lang="en-US" sz="2400" dirty="0" smtClean="0">
                <a:solidFill>
                  <a:schemeClr val="accent6">
                    <a:lumMod val="75000"/>
                  </a:schemeClr>
                </a:solidFill>
                <a:latin typeface="Arial" pitchFamily="34" charset="0"/>
                <a:cs typeface="Arial" pitchFamily="34" charset="0"/>
              </a:rPr>
              <a:t>)</a:t>
            </a:r>
            <a:endParaRPr lang="en-US" sz="2400" dirty="0" smtClean="0">
              <a:solidFill>
                <a:schemeClr val="accent6">
                  <a:lumMod val="75000"/>
                </a:schemeClr>
              </a:solidFill>
              <a:latin typeface="Arial" pitchFamily="34" charset="0"/>
              <a:cs typeface="Arial" pitchFamily="34" charset="0"/>
            </a:endParaRPr>
          </a:p>
          <a:p>
            <a:pPr algn="just"/>
            <a:endParaRPr lang="en-US" sz="24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4784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838200"/>
            <a:ext cx="4800600"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u="sng" dirty="0" smtClean="0">
                <a:solidFill>
                  <a:srgbClr val="FF0000"/>
                </a:solidFill>
                <a:latin typeface="Arial" pitchFamily="34" charset="0"/>
                <a:cs typeface="Arial" pitchFamily="34" charset="0"/>
              </a:rPr>
              <a:t>I. SỰ DẪN NHIỆT</a:t>
            </a:r>
            <a:r>
              <a:rPr lang="en-US" sz="3200" b="1" dirty="0" smtClean="0">
                <a:solidFill>
                  <a:srgbClr val="FF0000"/>
                </a:solidFill>
                <a:latin typeface="Arial" pitchFamily="34" charset="0"/>
                <a:cs typeface="Arial" pitchFamily="34" charset="0"/>
              </a:rPr>
              <a:t>:</a:t>
            </a:r>
            <a:endParaRPr lang="en-US" sz="3200" b="1" u="sng" dirty="0">
              <a:solidFill>
                <a:srgbClr val="FF0000"/>
              </a:solidFill>
              <a:latin typeface="Arial" pitchFamily="34" charset="0"/>
              <a:cs typeface="Arial" pitchFamily="34" charset="0"/>
            </a:endParaRPr>
          </a:p>
        </p:txBody>
      </p:sp>
      <p:sp>
        <p:nvSpPr>
          <p:cNvPr id="4" name="Rectangle 3"/>
          <p:cNvSpPr/>
          <p:nvPr/>
        </p:nvSpPr>
        <p:spPr>
          <a:xfrm>
            <a:off x="304800" y="2057400"/>
            <a:ext cx="8305800" cy="2362200"/>
          </a:xfrm>
          <a:prstGeom prst="rect">
            <a:avLst/>
          </a:prstGeom>
          <a:solidFill>
            <a:schemeClr val="accent3">
              <a:lumMod val="40000"/>
              <a:lumOff val="60000"/>
            </a:schemeClr>
          </a:solidFill>
          <a:ln>
            <a:solidFill>
              <a:schemeClr val="accent3">
                <a:lumMod val="60000"/>
                <a:lumOff val="4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Arial" pitchFamily="34" charset="0"/>
                <a:cs typeface="Arial" pitchFamily="34" charset="0"/>
              </a:rPr>
              <a:t>Nhiệt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năng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có</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thể</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truyền</a:t>
            </a:r>
            <a:r>
              <a:rPr lang="en-US" sz="3200" dirty="0">
                <a:solidFill>
                  <a:schemeClr val="tx1"/>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trực</a:t>
            </a:r>
            <a:r>
              <a:rPr lang="en-US" sz="3200" dirty="0">
                <a:solidFill>
                  <a:srgbClr val="FF0000"/>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tiếp</a:t>
            </a:r>
            <a:r>
              <a:rPr lang="en-US" sz="3200" dirty="0">
                <a:solidFill>
                  <a:srgbClr val="FF0000"/>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từ</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phần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này</a:t>
            </a:r>
            <a:r>
              <a:rPr lang="en-US" sz="3200" dirty="0">
                <a:solidFill>
                  <a:schemeClr val="tx1"/>
                </a:solidFill>
                <a:latin typeface="Arial" pitchFamily="34" charset="0"/>
                <a:cs typeface="Arial" pitchFamily="34" charset="0"/>
              </a:rPr>
              <a:t> sang </a:t>
            </a:r>
            <a:r>
              <a:rPr lang="en-US" sz="3200" dirty="0" err="1">
                <a:solidFill>
                  <a:schemeClr val="tx1"/>
                </a:solidFill>
                <a:latin typeface="Arial" pitchFamily="34" charset="0"/>
                <a:cs typeface="Arial" pitchFamily="34" charset="0"/>
              </a:rPr>
              <a:t>phần</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khác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của</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một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vật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từ</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vật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này</a:t>
            </a:r>
            <a:r>
              <a:rPr lang="en-US" sz="3200" dirty="0">
                <a:solidFill>
                  <a:schemeClr val="tx1"/>
                </a:solidFill>
                <a:latin typeface="Arial" pitchFamily="34" charset="0"/>
                <a:cs typeface="Arial" pitchFamily="34" charset="0"/>
              </a:rPr>
              <a:t> sang </a:t>
            </a:r>
            <a:r>
              <a:rPr lang="en-US" sz="3200" dirty="0" err="1">
                <a:solidFill>
                  <a:schemeClr val="tx1"/>
                </a:solidFill>
                <a:latin typeface="Arial" pitchFamily="34" charset="0"/>
                <a:cs typeface="Arial" pitchFamily="34" charset="0"/>
              </a:rPr>
              <a:t>vật</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khác</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bằng</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hình</a:t>
            </a:r>
            <a:r>
              <a:rPr lang="en-US" sz="3200" dirty="0">
                <a:solidFill>
                  <a:schemeClr val="tx1"/>
                </a:solidFill>
                <a:latin typeface="Arial" pitchFamily="34" charset="0"/>
                <a:cs typeface="Arial" pitchFamily="34" charset="0"/>
              </a:rPr>
              <a:t> </a:t>
            </a:r>
            <a:r>
              <a:rPr lang="en-US" sz="3200" dirty="0" err="1">
                <a:solidFill>
                  <a:schemeClr val="tx1"/>
                </a:solidFill>
                <a:latin typeface="Arial" pitchFamily="34" charset="0"/>
                <a:cs typeface="Arial" pitchFamily="34" charset="0"/>
              </a:rPr>
              <a:t>thức</a:t>
            </a:r>
            <a:r>
              <a:rPr lang="en-US" sz="3200" dirty="0">
                <a:solidFill>
                  <a:schemeClr val="tx1"/>
                </a:solidFill>
                <a:latin typeface="Arial" pitchFamily="34" charset="0"/>
                <a:cs typeface="Arial" pitchFamily="34" charset="0"/>
              </a:rPr>
              <a:t> </a:t>
            </a:r>
            <a:r>
              <a:rPr lang="en-US" sz="3200" dirty="0" err="1">
                <a:solidFill>
                  <a:srgbClr val="FF0000"/>
                </a:solidFill>
                <a:latin typeface="Arial" pitchFamily="34" charset="0"/>
                <a:cs typeface="Arial" pitchFamily="34" charset="0"/>
              </a:rPr>
              <a:t>dẫn</a:t>
            </a:r>
            <a:r>
              <a:rPr lang="en-US" sz="3200" dirty="0">
                <a:solidFill>
                  <a:srgbClr val="FF0000"/>
                </a:solidFill>
                <a:latin typeface="Arial" pitchFamily="34" charset="0"/>
                <a:cs typeface="Arial" pitchFamily="34" charset="0"/>
              </a:rPr>
              <a:t> </a:t>
            </a:r>
            <a:r>
              <a:rPr lang="en-US" sz="3200" dirty="0" err="1" smtClean="0">
                <a:solidFill>
                  <a:srgbClr val="FF0000"/>
                </a:solidFill>
                <a:latin typeface="Arial" pitchFamily="34" charset="0"/>
                <a:cs typeface="Arial" pitchFamily="34" charset="0"/>
              </a:rPr>
              <a:t>nhiệt</a:t>
            </a:r>
            <a:r>
              <a:rPr lang="en-US" sz="3200" dirty="0" smtClean="0">
                <a:solidFill>
                  <a:schemeClr val="tx1"/>
                </a:solidFill>
                <a:latin typeface="Arial" pitchFamily="34" charset="0"/>
                <a:cs typeface="Arial" pitchFamily="34" charset="0"/>
              </a:rPr>
              <a:t>.</a:t>
            </a:r>
            <a:endParaRPr lang="en-US" sz="3200" dirty="0">
              <a:solidFill>
                <a:schemeClr val="tx1"/>
              </a:solidFill>
              <a:latin typeface="Arial" pitchFamily="34" charset="0"/>
              <a:cs typeface="Arial" pitchFamily="34" charset="0"/>
            </a:endParaRPr>
          </a:p>
        </p:txBody>
      </p:sp>
      <p:sp>
        <p:nvSpPr>
          <p:cNvPr id="5" name="Rectangle 4"/>
          <p:cNvSpPr/>
          <p:nvPr/>
        </p:nvSpPr>
        <p:spPr>
          <a:xfrm>
            <a:off x="3187700" y="147637"/>
            <a:ext cx="2984500" cy="461963"/>
          </a:xfrm>
          <a:prstGeom prst="rect">
            <a:avLst/>
          </a:prstGeom>
        </p:spPr>
        <p:txBody>
          <a:bodyPr wrap="none">
            <a:spAutoFit/>
          </a:bodyPr>
          <a:lstStyle/>
          <a:p>
            <a:pPr algn="ctr">
              <a:defRPr/>
            </a:pPr>
            <a:r>
              <a:rPr lang="en-US" sz="2400" b="1" dirty="0">
                <a:solidFill>
                  <a:srgbClr val="0070C0"/>
                </a:solidFill>
                <a:latin typeface="Arial" pitchFamily="34" charset="0"/>
                <a:cs typeface="Arial" pitchFamily="34" charset="0"/>
              </a:rPr>
              <a:t>(HS </a:t>
            </a:r>
            <a:r>
              <a:rPr lang="en-US" sz="2400" b="1" dirty="0" err="1">
                <a:solidFill>
                  <a:srgbClr val="0070C0"/>
                </a:solidFill>
                <a:latin typeface="Arial" pitchFamily="34" charset="0"/>
                <a:cs typeface="Arial" pitchFamily="34" charset="0"/>
              </a:rPr>
              <a:t>ghi</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bài</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vào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vở</a:t>
            </a:r>
            <a:r>
              <a:rPr lang="en-US" sz="2400" b="1" dirty="0">
                <a:solidFill>
                  <a:srgbClr val="0070C0"/>
                </a:solidFill>
                <a:latin typeface="Arial" pitchFamily="34" charset="0"/>
                <a:cs typeface="Arial" pitchFamily="34" charset="0"/>
              </a:rPr>
              <a:t>)</a:t>
            </a:r>
            <a:endParaRPr lang="vi-VN" sz="2400"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30799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09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u="sng" dirty="0" smtClean="0">
                <a:solidFill>
                  <a:srgbClr val="FF0000"/>
                </a:solidFill>
                <a:latin typeface="Arial" pitchFamily="34" charset="0"/>
                <a:cs typeface="Arial" pitchFamily="34" charset="0"/>
              </a:rPr>
              <a:t>II. TÍNH DẪN NHIỆT CỦA CÁC CHẤT</a:t>
            </a:r>
            <a:r>
              <a:rPr lang="en-US" sz="3200" b="1" dirty="0" smtClean="0">
                <a:solidFill>
                  <a:srgbClr val="FF0000"/>
                </a:solidFill>
                <a:latin typeface="Arial" pitchFamily="34" charset="0"/>
                <a:cs typeface="Arial" pitchFamily="34" charset="0"/>
              </a:rPr>
              <a:t>:</a:t>
            </a:r>
            <a:endParaRPr lang="en-US" sz="3200" b="1" u="sng"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30799643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533400"/>
            <a:ext cx="8839200" cy="289560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t"/>
          <a:lstStyle/>
          <a:p>
            <a:pPr algn="just"/>
            <a:r>
              <a:rPr lang="en-US" sz="2400" dirty="0" smtClean="0">
                <a:solidFill>
                  <a:schemeClr val="accent6">
                    <a:lumMod val="75000"/>
                  </a:schemeClr>
                </a:solidFill>
                <a:latin typeface="Arial" pitchFamily="34" charset="0"/>
                <a:cs typeface="Arial" pitchFamily="34" charset="0"/>
              </a:rPr>
              <a:t>(</a:t>
            </a:r>
            <a:r>
              <a:rPr lang="vi-VN" sz="2400" dirty="0" smtClean="0">
                <a:solidFill>
                  <a:schemeClr val="accent6">
                    <a:lumMod val="75000"/>
                  </a:schemeClr>
                </a:solidFill>
                <a:latin typeface="Arial" pitchFamily="34" charset="0"/>
                <a:cs typeface="Arial" pitchFamily="34" charset="0"/>
              </a:rPr>
              <a:t>HS đọc mô tả thí nghiệm ở trang 151 Sách Tài liệu dạy học vật lý và xem clip thí nghiệm</a:t>
            </a:r>
            <a:r>
              <a:rPr lang="en-US" sz="2400" dirty="0" smtClean="0">
                <a:solidFill>
                  <a:schemeClr val="accent6">
                    <a:lumMod val="75000"/>
                  </a:schemeClr>
                </a:solidFill>
                <a:latin typeface="Arial" pitchFamily="34" charset="0"/>
                <a:cs typeface="Arial" pitchFamily="34" charset="0"/>
              </a:rPr>
              <a:t>)</a:t>
            </a:r>
            <a:endParaRPr lang="en-US" sz="2400" dirty="0" smtClean="0">
              <a:solidFill>
                <a:schemeClr val="accent6">
                  <a:lumMod val="75000"/>
                </a:schemeClr>
              </a:solidFill>
              <a:latin typeface="Arial" pitchFamily="34" charset="0"/>
              <a:cs typeface="Arial" pitchFamily="34" charset="0"/>
            </a:endParaRPr>
          </a:p>
          <a:p>
            <a:pPr algn="just"/>
            <a:endParaRPr lang="en-US" sz="2400" dirty="0" smtClean="0">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238369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N dan nhiet 3 chat khac nhau.fl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1770" y="990600"/>
            <a:ext cx="5800460" cy="4745831"/>
          </a:xfrm>
          <a:prstGeom prst="rect">
            <a:avLst/>
          </a:prstGeom>
        </p:spPr>
      </p:pic>
      <p:sp>
        <p:nvSpPr>
          <p:cNvPr id="5" name="Rectangle 4"/>
          <p:cNvSpPr/>
          <p:nvPr/>
        </p:nvSpPr>
        <p:spPr>
          <a:xfrm>
            <a:off x="266700" y="152400"/>
            <a:ext cx="8610600" cy="76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chemeClr val="accent6">
                    <a:lumMod val="75000"/>
                  </a:schemeClr>
                </a:solidFill>
                <a:latin typeface="Arial" pitchFamily="34" charset="0"/>
                <a:cs typeface="Arial" pitchFamily="34" charset="0"/>
              </a:rPr>
              <a:t>So </a:t>
            </a:r>
            <a:r>
              <a:rPr lang="en-US" sz="3200" b="1" dirty="0" err="1" smtClean="0">
                <a:solidFill>
                  <a:schemeClr val="accent6">
                    <a:lumMod val="75000"/>
                  </a:schemeClr>
                </a:solidFill>
                <a:latin typeface="Arial" pitchFamily="34" charset="0"/>
                <a:cs typeface="Arial" pitchFamily="34" charset="0"/>
              </a:rPr>
              <a:t>sánh</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tính</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dẫn</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nhiệt</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của</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đồng</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thép</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thủy</a:t>
            </a:r>
            <a:r>
              <a:rPr lang="en-US" sz="3200" b="1" dirty="0" smtClean="0">
                <a:solidFill>
                  <a:schemeClr val="accent6">
                    <a:lumMod val="75000"/>
                  </a:schemeClr>
                </a:solidFill>
                <a:latin typeface="Arial" pitchFamily="34" charset="0"/>
                <a:cs typeface="Arial" pitchFamily="34" charset="0"/>
              </a:rPr>
              <a:t> </a:t>
            </a:r>
            <a:r>
              <a:rPr lang="en-US" sz="3200" b="1" dirty="0" err="1" smtClean="0">
                <a:solidFill>
                  <a:schemeClr val="accent6">
                    <a:lumMod val="75000"/>
                  </a:schemeClr>
                </a:solidFill>
                <a:latin typeface="Arial" pitchFamily="34" charset="0"/>
                <a:cs typeface="Arial" pitchFamily="34" charset="0"/>
              </a:rPr>
              <a:t>tinh</a:t>
            </a:r>
            <a:r>
              <a:rPr lang="en-US" sz="3200" b="1" dirty="0">
                <a:solidFill>
                  <a:schemeClr val="accent6">
                    <a:lumMod val="75000"/>
                  </a:schemeClr>
                </a:solidFill>
                <a:latin typeface="Arial" pitchFamily="34" charset="0"/>
                <a:cs typeface="Arial" pitchFamily="34" charset="0"/>
              </a:rPr>
              <a:t>?</a:t>
            </a:r>
          </a:p>
        </p:txBody>
      </p:sp>
      <p:sp>
        <p:nvSpPr>
          <p:cNvPr id="6" name="Rectangle 5"/>
          <p:cNvSpPr/>
          <p:nvPr/>
        </p:nvSpPr>
        <p:spPr>
          <a:xfrm>
            <a:off x="266700" y="6019800"/>
            <a:ext cx="8610600" cy="762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smtClean="0">
                <a:solidFill>
                  <a:schemeClr val="accent5">
                    <a:lumMod val="50000"/>
                  </a:schemeClr>
                </a:solidFill>
                <a:latin typeface="Arial" pitchFamily="34" charset="0"/>
                <a:cs typeface="Arial" pitchFamily="34" charset="0"/>
              </a:rPr>
              <a:t>Đồng</a:t>
            </a:r>
            <a:r>
              <a:rPr lang="en-US" sz="3600" b="1" dirty="0">
                <a:solidFill>
                  <a:schemeClr val="accent5">
                    <a:lumMod val="50000"/>
                  </a:schemeClr>
                </a:solidFill>
                <a:latin typeface="Arial" pitchFamily="34" charset="0"/>
                <a:cs typeface="Arial" pitchFamily="34" charset="0"/>
              </a:rPr>
              <a:t> </a:t>
            </a:r>
            <a:r>
              <a:rPr lang="en-US" sz="3600" b="1" dirty="0" smtClean="0">
                <a:solidFill>
                  <a:schemeClr val="accent5">
                    <a:lumMod val="50000"/>
                  </a:schemeClr>
                </a:solidFill>
                <a:latin typeface="Arial" pitchFamily="34" charset="0"/>
                <a:cs typeface="Arial" pitchFamily="34" charset="0"/>
              </a:rPr>
              <a:t>&gt; </a:t>
            </a:r>
            <a:r>
              <a:rPr lang="en-US" sz="3600" b="1" dirty="0" err="1" smtClean="0">
                <a:solidFill>
                  <a:schemeClr val="accent5">
                    <a:lumMod val="50000"/>
                  </a:schemeClr>
                </a:solidFill>
                <a:latin typeface="Arial" pitchFamily="34" charset="0"/>
                <a:cs typeface="Arial" pitchFamily="34" charset="0"/>
              </a:rPr>
              <a:t>Thép</a:t>
            </a:r>
            <a:r>
              <a:rPr lang="en-US" sz="3600" b="1" dirty="0" smtClean="0">
                <a:solidFill>
                  <a:schemeClr val="accent5">
                    <a:lumMod val="50000"/>
                  </a:schemeClr>
                </a:solidFill>
                <a:latin typeface="Arial" pitchFamily="34" charset="0"/>
                <a:cs typeface="Arial" pitchFamily="34" charset="0"/>
              </a:rPr>
              <a:t> &gt; </a:t>
            </a:r>
            <a:r>
              <a:rPr lang="en-US" sz="3600" b="1" dirty="0" err="1" smtClean="0">
                <a:solidFill>
                  <a:schemeClr val="accent5">
                    <a:lumMod val="50000"/>
                  </a:schemeClr>
                </a:solidFill>
                <a:latin typeface="Arial" pitchFamily="34" charset="0"/>
                <a:cs typeface="Arial" pitchFamily="34" charset="0"/>
              </a:rPr>
              <a:t>Thủy</a:t>
            </a:r>
            <a:r>
              <a:rPr lang="en-US" sz="3600" b="1" dirty="0" smtClean="0">
                <a:solidFill>
                  <a:schemeClr val="accent5">
                    <a:lumMod val="50000"/>
                  </a:schemeClr>
                </a:solidFill>
                <a:latin typeface="Arial" pitchFamily="34" charset="0"/>
                <a:cs typeface="Arial" pitchFamily="34" charset="0"/>
              </a:rPr>
              <a:t> </a:t>
            </a:r>
            <a:r>
              <a:rPr lang="en-US" sz="3600" b="1" dirty="0" err="1" smtClean="0">
                <a:solidFill>
                  <a:schemeClr val="accent5">
                    <a:lumMod val="50000"/>
                  </a:schemeClr>
                </a:solidFill>
                <a:latin typeface="Arial" pitchFamily="34" charset="0"/>
                <a:cs typeface="Arial" pitchFamily="34" charset="0"/>
              </a:rPr>
              <a:t>tinh</a:t>
            </a:r>
            <a:endParaRPr lang="en-US" sz="3600" b="1" dirty="0">
              <a:solidFill>
                <a:schemeClr val="accent5">
                  <a:lumMod val="50000"/>
                </a:schemeClr>
              </a:solidFill>
              <a:latin typeface="Arial" pitchFamily="34" charset="0"/>
              <a:cs typeface="Arial" pitchFamily="34" charset="0"/>
            </a:endParaRPr>
          </a:p>
        </p:txBody>
      </p:sp>
      <p:sp>
        <p:nvSpPr>
          <p:cNvPr id="3" name="Line Callout 2 2"/>
          <p:cNvSpPr/>
          <p:nvPr/>
        </p:nvSpPr>
        <p:spPr>
          <a:xfrm flipH="1">
            <a:off x="381000" y="1187557"/>
            <a:ext cx="990600" cy="914400"/>
          </a:xfrm>
          <a:prstGeom prst="borderCallout2">
            <a:avLst>
              <a:gd name="adj1" fmla="val 18750"/>
              <a:gd name="adj2" fmla="val -8333"/>
              <a:gd name="adj3" fmla="val 18750"/>
              <a:gd name="adj4" fmla="val -16667"/>
              <a:gd name="adj5" fmla="val 47552"/>
              <a:gd name="adj6" fmla="val -6094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000" dirty="0" smtClean="0"/>
              <a:t>Đồng</a:t>
            </a:r>
            <a:endParaRPr lang="en-US" sz="2000" dirty="0"/>
          </a:p>
        </p:txBody>
      </p:sp>
      <p:sp>
        <p:nvSpPr>
          <p:cNvPr id="7" name="Line Callout 2 6"/>
          <p:cNvSpPr/>
          <p:nvPr/>
        </p:nvSpPr>
        <p:spPr>
          <a:xfrm>
            <a:off x="7696200" y="1066800"/>
            <a:ext cx="990600" cy="914400"/>
          </a:xfrm>
          <a:prstGeom prst="borderCallout2">
            <a:avLst>
              <a:gd name="adj1" fmla="val 18750"/>
              <a:gd name="adj2" fmla="val -8333"/>
              <a:gd name="adj3" fmla="val 18750"/>
              <a:gd name="adj4" fmla="val -16667"/>
              <a:gd name="adj5" fmla="val 47552"/>
              <a:gd name="adj6" fmla="val -6094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000" dirty="0" smtClean="0"/>
              <a:t>Thép</a:t>
            </a:r>
            <a:endParaRPr lang="en-US" sz="2000" dirty="0"/>
          </a:p>
        </p:txBody>
      </p:sp>
      <p:sp>
        <p:nvSpPr>
          <p:cNvPr id="9" name="Line Callout 2 8"/>
          <p:cNvSpPr/>
          <p:nvPr/>
        </p:nvSpPr>
        <p:spPr>
          <a:xfrm flipH="1">
            <a:off x="152400" y="2689278"/>
            <a:ext cx="990600" cy="914400"/>
          </a:xfrm>
          <a:prstGeom prst="borderCallout2">
            <a:avLst>
              <a:gd name="adj1" fmla="val 18750"/>
              <a:gd name="adj2" fmla="val -8333"/>
              <a:gd name="adj3" fmla="val 18750"/>
              <a:gd name="adj4" fmla="val -16667"/>
              <a:gd name="adj5" fmla="val -7087"/>
              <a:gd name="adj6" fmla="val -131361"/>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vi-VN" sz="2000" dirty="0" smtClean="0"/>
              <a:t>Thủy tinh</a:t>
            </a:r>
            <a:endParaRPr lang="en-US" sz="2000" dirty="0"/>
          </a:p>
        </p:txBody>
      </p:sp>
    </p:spTree>
    <p:extLst>
      <p:ext uri="{BB962C8B-B14F-4D97-AF65-F5344CB8AC3E}">
        <p14:creationId xmlns:p14="http://schemas.microsoft.com/office/powerpoint/2010/main" val="326889871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440</TotalTime>
  <Words>750</Words>
  <Application>Microsoft Office PowerPoint</Application>
  <PresentationFormat>On-screen Show (4:3)</PresentationFormat>
  <Paragraphs>39</Paragraphs>
  <Slides>21</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NTTNhung</cp:lastModifiedBy>
  <cp:revision>37</cp:revision>
  <dcterms:created xsi:type="dcterms:W3CDTF">2015-03-09T01:28:45Z</dcterms:created>
  <dcterms:modified xsi:type="dcterms:W3CDTF">2021-05-13T06:03:33Z</dcterms:modified>
</cp:coreProperties>
</file>